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2"/>
  </p:notesMasterIdLst>
  <p:sldIdLst>
    <p:sldId id="286" r:id="rId6"/>
    <p:sldId id="275" r:id="rId7"/>
    <p:sldId id="283" r:id="rId8"/>
    <p:sldId id="285" r:id="rId9"/>
    <p:sldId id="284" r:id="rId10"/>
    <p:sldId id="287" r:id="rId11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y A. Thomas" initials="KAT" lastIdx="1" clrIdx="0">
    <p:extLst>
      <p:ext uri="{19B8F6BF-5375-455C-9EA6-DF929625EA0E}">
        <p15:presenceInfo xmlns:p15="http://schemas.microsoft.com/office/powerpoint/2012/main" userId="S-1-5-21-1527089841-1786155035-66816758-1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B2B2B2"/>
    <a:srgbClr val="2B3990"/>
    <a:srgbClr val="283891"/>
    <a:srgbClr val="000000"/>
    <a:srgbClr val="3FA9F5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57F6-1A19-4566-B630-D5A104A0A813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6319-9E1F-4B27-A67C-8A80A3C6C3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253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9144000" cy="4259385"/>
          </a:xfrm>
          <a:prstGeom prst="rect">
            <a:avLst/>
          </a:prstGeom>
          <a:solidFill>
            <a:srgbClr val="2B3990"/>
          </a:solidFill>
          <a:ln>
            <a:solidFill>
              <a:srgbClr val="2B3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89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0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2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8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solidFill>
                  <a:schemeClr val="accent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3902" y="169655"/>
            <a:ext cx="762000" cy="276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</a:lstStyle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300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accent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3902" y="169655"/>
            <a:ext cx="762000" cy="276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/>
                </a:solidFill>
                <a:latin typeface="Impact" pitchFamily="34" charset="0"/>
              </a:defRPr>
            </a:lvl1pPr>
          </a:lstStyle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950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1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6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8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1">
                <a:lumMod val="85000"/>
              </a:schemeClr>
            </a:gs>
            <a:gs pos="17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653883"/>
            <a:ext cx="9144001" cy="2375736"/>
          </a:xfrm>
          <a:prstGeom prst="rect">
            <a:avLst/>
          </a:prstGeom>
          <a:solidFill>
            <a:srgbClr val="2B3990"/>
          </a:solidFill>
          <a:ln>
            <a:solidFill>
              <a:srgbClr val="2B3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6" y="2244161"/>
            <a:ext cx="8243666" cy="1143000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5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lnSpc>
                <a:spcPct val="100000"/>
              </a:lnSpc>
              <a:defRPr sz="20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9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mbergthold\Desktop\ASLC PowerPoint\ACPE Logo Fina BLUE Al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41" y="5955527"/>
            <a:ext cx="793293" cy="8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598" y="237741"/>
            <a:ext cx="8269834" cy="1228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134" y="1600200"/>
            <a:ext cx="8273601" cy="408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70373"/>
            <a:ext cx="91440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0" spc="300" dirty="0" smtClean="0">
                <a:solidFill>
                  <a:srgbClr val="283891"/>
                </a:solidFill>
                <a:latin typeface="+mn-lt"/>
              </a:rPr>
              <a:t>Alaska Student Loan Corporation</a:t>
            </a:r>
            <a:endParaRPr lang="en-US" sz="1200" b="0" spc="300" dirty="0">
              <a:solidFill>
                <a:srgbClr val="28389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8337" y="220249"/>
            <a:ext cx="762000" cy="2843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</a:lstStyle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7" y="5844761"/>
            <a:ext cx="904973" cy="904973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9282" y="6486381"/>
            <a:ext cx="91440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0" spc="300" dirty="0" smtClean="0">
                <a:solidFill>
                  <a:srgbClr val="969696"/>
                </a:solidFill>
                <a:latin typeface="+mn-lt"/>
              </a:rPr>
              <a:t>acpe.alaska.gov</a:t>
            </a:r>
            <a:endParaRPr lang="en-US" sz="1200" b="0" spc="300" dirty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3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Adobe Gothic Std B" pitchFamily="34" charset="-128"/>
          <a:cs typeface="Myriad Pro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b="0" i="0" kern="1200">
          <a:solidFill>
            <a:schemeClr val="accent1">
              <a:lumMod val="65000"/>
              <a:lumOff val="35000"/>
            </a:schemeClr>
          </a:solidFill>
          <a:latin typeface="+mn-lt"/>
          <a:ea typeface="+mn-ea"/>
          <a:cs typeface="Myriad Pro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accent1">
              <a:lumMod val="50000"/>
              <a:lumOff val="50000"/>
            </a:schemeClr>
          </a:solidFill>
          <a:latin typeface="+mn-lt"/>
          <a:ea typeface="+mn-ea"/>
          <a:cs typeface="Myriad Pro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1240" y="4272537"/>
            <a:ext cx="7684034" cy="1752600"/>
          </a:xfrm>
        </p:spPr>
        <p:txBody>
          <a:bodyPr/>
          <a:lstStyle/>
          <a:p>
            <a:r>
              <a:rPr lang="en-US" dirty="0" smtClean="0"/>
              <a:t>Alaska Student Loan Corporation Meeting</a:t>
            </a:r>
          </a:p>
          <a:p>
            <a:r>
              <a:rPr lang="en-US" dirty="0" smtClean="0"/>
              <a:t>November 2, 2023</a:t>
            </a:r>
          </a:p>
          <a:p>
            <a:r>
              <a:rPr lang="en-US" dirty="0" smtClean="0"/>
              <a:t>Adam Weed, Default Management Specialist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Default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5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Default </a:t>
            </a:r>
            <a:r>
              <a:rPr lang="en-US" smtClean="0"/>
              <a:t>Management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The Default Management Team (DMT) was created with the ultimate goals of assisting borrowers to avoid default and the negative consequences associated with default and increasing recoveries on defaulted loans.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The group consists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Sana Efird – Executive Director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Adam Weed – Default Management Specialist (Team Lead)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Kerry Thomas – Director of Program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Julie Pierce – Chief Finance Officer </a:t>
            </a:r>
          </a:p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98" y="237741"/>
            <a:ext cx="8712402" cy="1631400"/>
          </a:xfrm>
        </p:spPr>
        <p:txBody>
          <a:bodyPr/>
          <a:lstStyle/>
          <a:p>
            <a:pPr marL="457200" indent="-457200"/>
            <a:r>
              <a:rPr lang="en-US" sz="3600" dirty="0"/>
              <a:t>Assisting </a:t>
            </a:r>
            <a:r>
              <a:rPr lang="en-US" sz="3600" dirty="0" smtClean="0"/>
              <a:t>Borrowers </a:t>
            </a:r>
            <a:r>
              <a:rPr lang="en-US" sz="3600" dirty="0"/>
              <a:t>to A</a:t>
            </a:r>
            <a:r>
              <a:rPr lang="en-US" sz="3600" dirty="0" smtClean="0"/>
              <a:t>void </a:t>
            </a:r>
            <a:r>
              <a:rPr lang="en-US" sz="3600" dirty="0"/>
              <a:t>D</a:t>
            </a:r>
            <a:r>
              <a:rPr lang="en-US" sz="3600" dirty="0" smtClean="0"/>
              <a:t>efault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34" y="2003613"/>
            <a:ext cx="8273601" cy="33348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Examples: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Increase access to financial literacy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Analysis of borrower data to identify delinquent populations that are at risk of being unable to recover from past-due status and continue towards default.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Increased communication campaigns for at-risk populations in an effort to collect payments.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1" y="606574"/>
            <a:ext cx="9111972" cy="768867"/>
          </a:xfrm>
        </p:spPr>
        <p:txBody>
          <a:bodyPr/>
          <a:lstStyle/>
          <a:p>
            <a:r>
              <a:rPr lang="en-US" sz="3600" dirty="0"/>
              <a:t>Increasing </a:t>
            </a:r>
            <a:r>
              <a:rPr lang="en-US" sz="3600" dirty="0" smtClean="0"/>
              <a:t>Recoveries </a:t>
            </a:r>
            <a:r>
              <a:rPr lang="en-US" sz="3600" dirty="0"/>
              <a:t>on </a:t>
            </a:r>
            <a:r>
              <a:rPr lang="en-US" sz="3600" dirty="0" smtClean="0"/>
              <a:t>Defaulted Loans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98" y="1838405"/>
            <a:ext cx="7924779" cy="28411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a rehabilitation plan to remove default from loans and set borrowers up to successfully repay their education loans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Communication campaign to borrowers that have previously paid on their loans but have recently ceased payments.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Increased litigation when appropriate.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72" y="1136822"/>
            <a:ext cx="8273601" cy="4084983"/>
          </a:xfrm>
        </p:spPr>
        <p:txBody>
          <a:bodyPr>
            <a:normAutofit/>
          </a:bodyPr>
          <a:lstStyle/>
          <a:p>
            <a:r>
              <a:rPr lang="en-US" b="1" dirty="0" smtClean="0"/>
              <a:t>Default Management Specialist will move initiatives forward by continuing to:</a:t>
            </a:r>
          </a:p>
          <a:p>
            <a:pPr marL="457200" lvl="1" indent="-457200">
              <a:lnSpc>
                <a:spcPct val="90000"/>
              </a:lnSpc>
            </a:pP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Develop 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and implement strategies that will assist in meeting primary goals</a:t>
            </a:r>
          </a:p>
          <a:p>
            <a:pPr marL="457200" lvl="1" indent="-457200">
              <a:lnSpc>
                <a:spcPct val="90000"/>
              </a:lnSpc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Prioritize current activities</a:t>
            </a:r>
          </a:p>
          <a:p>
            <a:pPr marL="457200" lvl="1" indent="-457200">
              <a:lnSpc>
                <a:spcPct val="90000"/>
              </a:lnSpc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Meet with the DMT to report on progress, receive feedback and discuss additional strategies</a:t>
            </a:r>
          </a:p>
          <a:p>
            <a:pPr marL="457200" lvl="1" indent="-457200">
              <a:lnSpc>
                <a:spcPct val="90000"/>
              </a:lnSpc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Measure and report the effectiveness of activities to the DMT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Thank you!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39481646"/>
      </p:ext>
    </p:extLst>
  </p:cSld>
  <p:clrMapOvr>
    <a:masterClrMapping/>
  </p:clrMapOvr>
</p:sld>
</file>

<file path=ppt/theme/theme1.xml><?xml version="1.0" encoding="utf-8"?>
<a:theme xmlns:a="http://schemas.openxmlformats.org/drawingml/2006/main" name="ACPE PowerPoint Template">
  <a:themeElements>
    <a:clrScheme name="ACPE Theme">
      <a:dk1>
        <a:srgbClr val="283891"/>
      </a:dk1>
      <a:lt1>
        <a:sysClr val="window" lastClr="FFFFFF"/>
      </a:lt1>
      <a:dk2>
        <a:srgbClr val="A2ACE6"/>
      </a:dk2>
      <a:lt2>
        <a:srgbClr val="EEECE1"/>
      </a:lt2>
      <a:accent1>
        <a:srgbClr val="000000"/>
      </a:accent1>
      <a:accent2>
        <a:srgbClr val="3FA9F5"/>
      </a:accent2>
      <a:accent3>
        <a:srgbClr val="C00000"/>
      </a:accent3>
      <a:accent4>
        <a:srgbClr val="BAD1FF"/>
      </a:accent4>
      <a:accent5>
        <a:srgbClr val="FFFFFF"/>
      </a:accent5>
      <a:accent6>
        <a:srgbClr val="869EBD"/>
      </a:accent6>
      <a:hlink>
        <a:srgbClr val="3FA9F5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750839AB4974094A817038381AE00" ma:contentTypeVersion="8" ma:contentTypeDescription="Create a new document." ma:contentTypeScope="" ma:versionID="2b32d39d68e1a66a367c2dcb767cdea5">
  <xsd:schema xmlns:xsd="http://www.w3.org/2001/XMLSchema" xmlns:xs="http://www.w3.org/2001/XMLSchema" xmlns:p="http://schemas.microsoft.com/office/2006/metadata/properties" xmlns:ns2="ae7f46ee-2047-47ec-92fe-6ea1305da71e" xmlns:ns4="e7547d41-f3bb-42ba-b393-dfcd36a0d076" xmlns:ns5="2b95a965-9eab-407f-9525-07f6b8d8c404" xmlns:ns6="2c7d9dc7-c276-46e9-b727-049475261139" targetNamespace="http://schemas.microsoft.com/office/2006/metadata/properties" ma:root="true" ma:fieldsID="1ed5f6616431b3d5f6bf3b75f18a3e68" ns2:_="" ns4:_="" ns5:_="" ns6:_="">
    <xsd:import namespace="ae7f46ee-2047-47ec-92fe-6ea1305da71e"/>
    <xsd:import namespace="e7547d41-f3bb-42ba-b393-dfcd36a0d076"/>
    <xsd:import namespace="2b95a965-9eab-407f-9525-07f6b8d8c404"/>
    <xsd:import namespace="2c7d9dc7-c276-46e9-b727-049475261139"/>
    <xsd:element name="properties">
      <xsd:complexType>
        <xsd:sequence>
          <xsd:element name="documentManagement">
            <xsd:complexType>
              <xsd:all>
                <xsd:element ref="ns2:Purpose" minOccurs="0"/>
                <xsd:element ref="ns2:Owner" minOccurs="0"/>
                <xsd:element ref="ns2:Section" minOccurs="0"/>
                <xsd:element ref="ns2:Document_x0020_Type" minOccurs="0"/>
                <xsd:element ref="ns4:Program" minOccurs="0"/>
                <xsd:element ref="ns2:Last_x0020_Reviewed" minOccurs="0"/>
                <xsd:element ref="ns2:Is_x0020_this_x0020_document_x0020_up_x002d_to_x002d_date_x003f_" minOccurs="0"/>
                <xsd:element ref="ns2:Archive" minOccurs="0"/>
                <xsd:element ref="ns5:_dlc_DocId" minOccurs="0"/>
                <xsd:element ref="ns5:_dlc_DocIdUrl" minOccurs="0"/>
                <xsd:element ref="ns5:_dlc_DocIdPersistId" minOccurs="0"/>
                <xsd:element ref="ns5:TaxCatchAll" minOccurs="0"/>
                <xsd:element ref="ns6:h0a03bddff4c4d8dbbfba1769a131e61" minOccurs="0"/>
                <xsd:element ref="ns6:e7a6fa3b861f4f2ab52ca9b8deaf11fe" minOccurs="0"/>
                <xsd:element ref="ns5:Master_x0020_Topic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f46ee-2047-47ec-92fe-6ea1305da71e" elementFormDefault="qualified">
    <xsd:import namespace="http://schemas.microsoft.com/office/2006/documentManagement/types"/>
    <xsd:import namespace="http://schemas.microsoft.com/office/infopath/2007/PartnerControls"/>
    <xsd:element name="Purpose" ma:index="2" nillable="true" ma:displayName="Purpose" ma:internalName="Purpose">
      <xsd:simpleType>
        <xsd:restriction base="dms:Note">
          <xsd:maxLength value="255"/>
        </xsd:restriction>
      </xsd:simpleType>
    </xsd:element>
    <xsd:element name="Owner" ma:index="3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ction" ma:index="4" nillable="true" ma:displayName="Section" ma:format="Dropdown" ma:hidden="true" ma:internalName="Section" ma:readOnly="false">
      <xsd:simpleType>
        <xsd:restriction base="dms:Choice">
          <xsd:enumeration value="Administration"/>
          <xsd:enumeration value="Archive"/>
          <xsd:enumeration value="Claims"/>
          <xsd:enumeration value="Customer Service"/>
          <xsd:enumeration value="Executive Office"/>
          <xsd:enumeration value="Finance"/>
          <xsd:enumeration value="Human Resources"/>
          <xsd:enumeration value="Information Support Services"/>
          <xsd:enumeration value="Institutional Authorization"/>
          <xsd:enumeration value="Servicing"/>
          <xsd:enumeration value="Outreach"/>
          <xsd:enumeration value="Quality Assurance"/>
          <xsd:enumeration value="Research"/>
        </xsd:restriction>
      </xsd:simpleType>
    </xsd:element>
    <xsd:element name="Document_x0020_Type" ma:index="6" nillable="true" ma:displayName="Document Type" ma:format="Dropdown" ma:internalName="Document_x0020_Type">
      <xsd:simpleType>
        <xsd:restriction base="dms:Choice">
          <xsd:enumeration value="Select document type..."/>
          <xsd:enumeration value="Chart"/>
          <xsd:enumeration value="Flow"/>
          <xsd:enumeration value="Form"/>
          <xsd:enumeration value="Guide"/>
          <xsd:enumeration value="Historical Reference"/>
          <xsd:enumeration value="Letter"/>
          <xsd:enumeration value="Memorandum"/>
          <xsd:enumeration value="Pages"/>
          <xsd:enumeration value="Policy"/>
          <xsd:enumeration value="Presentation"/>
          <xsd:enumeration value="Procedure"/>
          <xsd:enumeration value="Program Compliance"/>
          <xsd:enumeration value="Publication"/>
          <xsd:enumeration value="Supporting Documentation"/>
          <xsd:enumeration value="System Letter"/>
          <xsd:enumeration value="Template"/>
          <xsd:enumeration value="Tool"/>
          <xsd:enumeration value="Training Resources"/>
        </xsd:restriction>
      </xsd:simpleType>
    </xsd:element>
    <xsd:element name="Last_x0020_Reviewed" ma:index="9" nillable="true" ma:displayName="Last Reviewed" ma:format="DateOnly" ma:internalName="Last_x0020_Reviewed">
      <xsd:simpleType>
        <xsd:restriction base="dms:DateTime"/>
      </xsd:simpleType>
    </xsd:element>
    <xsd:element name="Is_x0020_this_x0020_document_x0020_up_x002d_to_x002d_date_x003f_" ma:index="10" nillable="true" ma:displayName="Is this document up-to-date?" ma:description="Select yes if document contains current information.  Select no if the information outdated (the information will remain published, change the section property to archive if the document is obsolete)." ma:format="RadioButtons" ma:internalName="Is_x0020_this_x0020_document_x0020_up_x002d_to_x002d_date_x003f_">
      <xsd:simpleType>
        <xsd:restriction base="dms:Choice">
          <xsd:enumeration value="Yes"/>
          <xsd:enumeration value="No"/>
        </xsd:restriction>
      </xsd:simpleType>
    </xsd:element>
    <xsd:element name="Archive" ma:index="11" nillable="true" ma:displayName="Archive" ma:default="No" ma:format="RadioButtons" ma:internalName="Archiv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47d41-f3bb-42ba-b393-dfcd36a0d076" elementFormDefault="qualified">
    <xsd:import namespace="http://schemas.microsoft.com/office/2006/documentManagement/types"/>
    <xsd:import namespace="http://schemas.microsoft.com/office/infopath/2007/PartnerControls"/>
    <xsd:element name="Program" ma:index="8" nillable="true" ma:displayName="Program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lect one or more programs..."/>
                    <xsd:enumeration value="Alaska Career Information System (AKCIS)"/>
                    <xsd:enumeration value="Alaska College and Career Advising Corps (ACAC)"/>
                    <xsd:enumeration value="Alaska Performance Scholarship (APS)"/>
                    <xsd:enumeration value="Alaska Student Loan (AL)"/>
                    <xsd:enumeration value="Alaska Supplemental Education Loan (AK)"/>
                    <xsd:enumeration value="Alaska Education Grant (AEG)"/>
                    <xsd:enumeration value="Alternate Consolidation Loan (CL)"/>
                    <xsd:enumeration value="ANSWERS"/>
                    <xsd:enumeration value="College Goal Alaska"/>
                    <xsd:enumeration value="Family Education Loan (FE)"/>
                    <xsd:enumeration value="Federal Consolidation Loan"/>
                    <xsd:enumeration value="Federal Loan Programs (All)"/>
                    <xsd:enumeration value="Federal PLUS"/>
                    <xsd:enumeration value="Federal Stafford"/>
                    <xsd:enumeration value="GEAR UP Scholarship"/>
                    <xsd:enumeration value="I Know I Can"/>
                    <xsd:enumeration value="Institutional Authorization"/>
                    <xsd:enumeration value="Kids2College"/>
                    <xsd:enumeration value="Professional Student Exchange Program (PSEP)"/>
                    <xsd:enumeration value="Research and Analysis"/>
                    <xsd:enumeration value="SLDS Grant"/>
                    <xsd:enumeration value="Special Loan Programs (All)"/>
                    <xsd:enumeration value="State Loan Programs (All)"/>
                    <xsd:enumeration value="Teacher Education Loan (TL)"/>
                    <xsd:enumeration value="Western Interstate Commission for Higher Education (WICHE)"/>
                    <xsd:enumeration value="Western Undergraduate Exchange (WUE)"/>
                    <xsd:enumeration value="What's Your Story"/>
                    <xsd:enumeration value="Winn Brindle Loan (WB)"/>
                    <xsd:enumeration value="WWAMI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5a965-9eab-407f-9525-07f6b8d8c404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237b691a-8e05-491b-ba70-3e8361011f54}" ma:internalName="TaxCatchAll" ma:showField="CatchAllData" ma:web="2b95a965-9eab-407f-9525-07f6b8d8c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ster_x0020_Topics" ma:index="25" nillable="true" ma:displayName="Master Topics" ma:hidden="true" ma:list="{f79d4c91-7b57-44d7-b6c2-6febe0f8c5a1}" ma:internalName="Master_x0020_Topics" ma:readOnly="false" ma:showField="Title" ma:web="6c6549e3-6940-49f0-aacf-6b0f4d30b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9dc7-c276-46e9-b727-049475261139" elementFormDefault="qualified">
    <xsd:import namespace="http://schemas.microsoft.com/office/2006/documentManagement/types"/>
    <xsd:import namespace="http://schemas.microsoft.com/office/infopath/2007/PartnerControls"/>
    <xsd:element name="h0a03bddff4c4d8dbbfba1769a131e61" ma:index="22" nillable="true" ma:taxonomy="true" ma:internalName="h0a03bddff4c4d8dbbfba1769a131e61" ma:taxonomyFieldName="ManagedMetaMT" ma:displayName="ManagedMetaMT" ma:default="" ma:fieldId="{10a03bdd-ff4c-4d8d-bbfb-a1769a131e61}" ma:taxonomyMulti="true" ma:sspId="00d6909a-5686-4dd2-a1bc-16a3634cd5a9" ma:termSetId="6957c7c6-f223-4181-b745-5f55b09051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a6fa3b861f4f2ab52ca9b8deaf11fe" ma:index="24" ma:taxonomy="true" ma:internalName="e7a6fa3b861f4f2ab52ca9b8deaf11fe" ma:taxonomyFieldName="Department" ma:displayName="Department" ma:readOnly="false" ma:default="" ma:fieldId="{e7a6fa3b-861f-4f2a-b52c-a9b8deaf11fe}" ma:sspId="00d6909a-5686-4dd2-a1bc-16a3634cd5a9" ma:termSetId="6537360a-4d80-435e-a01e-9f6602f928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_x0020_Reviewed xmlns="ae7f46ee-2047-47ec-92fe-6ea1305da71e">2013-03-08T09:00:00+00:00</Last_x0020_Reviewed>
    <Owner xmlns="ae7f46ee-2047-47ec-92fe-6ea1305da71e">
      <UserInfo>
        <DisplayName>Michelle E. Norman</DisplayName>
        <AccountId>83</AccountId>
        <AccountType/>
      </UserInfo>
    </Owner>
    <Program xmlns="e7547d41-f3bb-42ba-b393-dfcd36a0d076"/>
    <Section xmlns="ae7f46ee-2047-47ec-92fe-6ea1305da71e">Quality Assurance</Section>
    <Document_x0020_Type xmlns="ae7f46ee-2047-47ec-92fe-6ea1305da71e">Template</Document_x0020_Type>
    <Archive xmlns="ae7f46ee-2047-47ec-92fe-6ea1305da71e">No</Archive>
    <Is_x0020_this_x0020_document_x0020_up_x002d_to_x002d_date_x003f_ xmlns="ae7f46ee-2047-47ec-92fe-6ea1305da71e">Yes</Is_x0020_this_x0020_document_x0020_up_x002d_to_x002d_date_x003f_>
    <Purpose xmlns="ae7f46ee-2047-47ec-92fe-6ea1305da71e">Alaska Student Loan Corporation PowerPoint template. </Purpose>
    <Master_x0020_Topics xmlns="2b95a965-9eab-407f-9525-07f6b8d8c404">
      <Value>7</Value>
      <Value>18</Value>
    </Master_x0020_Topics>
    <_dlc_DocId xmlns="2b95a965-9eab-407f-9525-07f6b8d8c404">QZMFCSQXRXEN-392-2526</_dlc_DocId>
    <_dlc_DocIdUrl xmlns="2b95a965-9eab-407f-9525-07f6b8d8c404">
      <Url>https://acpeonline19/tbi/_layouts/DocIdRedir.aspx?ID=QZMFCSQXRXEN-392-2526</Url>
      <Description>QZMFCSQXRXEN-392-2526</Description>
    </_dlc_DocIdUrl>
    <TaxCatchAll xmlns="2b95a965-9eab-407f-9525-07f6b8d8c404">
      <Value>73</Value>
      <Value>16</Value>
    </TaxCatchAll>
    <h0a03bddff4c4d8dbbfba1769a131e61 xmlns="2c7d9dc7-c276-46e9-b727-0494752611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Documentation</TermName>
          <TermId xmlns="http://schemas.microsoft.com/office/infopath/2007/PartnerControls">68934945-6e43-4e71-a3dc-58c8ff6b7b84</TermId>
        </TermInfo>
      </Terms>
    </h0a03bddff4c4d8dbbfba1769a131e61>
    <e7a6fa3b861f4f2ab52ca9b8deaf11fe xmlns="2c7d9dc7-c276-46e9-b727-0494752611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Assurance</TermName>
          <TermId xmlns="http://schemas.microsoft.com/office/infopath/2007/PartnerControls">2cb725ed-66c3-46c9-81ea-aecf1a35f7de</TermId>
        </TermInfo>
      </Terms>
    </e7a6fa3b861f4f2ab52ca9b8deaf11f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D149B3-D879-4987-BC5C-1ADE5ADB7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f46ee-2047-47ec-92fe-6ea1305da71e"/>
    <ds:schemaRef ds:uri="e7547d41-f3bb-42ba-b393-dfcd36a0d076"/>
    <ds:schemaRef ds:uri="2b95a965-9eab-407f-9525-07f6b8d8c404"/>
    <ds:schemaRef ds:uri="2c7d9dc7-c276-46e9-b727-049475261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0EC57-384A-4743-8CE5-9E5E3046E11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DA69C0-84AB-4E56-A723-727E90BEC72D}">
  <ds:schemaRefs>
    <ds:schemaRef ds:uri="http://schemas.microsoft.com/office/2006/metadata/properties"/>
    <ds:schemaRef ds:uri="http://purl.org/dc/elements/1.1/"/>
    <ds:schemaRef ds:uri="ae7f46ee-2047-47ec-92fe-6ea1305da71e"/>
    <ds:schemaRef ds:uri="http://schemas.microsoft.com/office/2006/documentManagement/types"/>
    <ds:schemaRef ds:uri="http://purl.org/dc/terms/"/>
    <ds:schemaRef ds:uri="2b95a965-9eab-407f-9525-07f6b8d8c404"/>
    <ds:schemaRef ds:uri="e7547d41-f3bb-42ba-b393-dfcd36a0d076"/>
    <ds:schemaRef ds:uri="2c7d9dc7-c276-46e9-b727-04947526113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8DBB185-0038-4A56-A224-F6B20187A6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ACPE PowerPoint Template</Template>
  <TotalTime>8326</TotalTime>
  <Words>249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Wingdings</vt:lpstr>
      <vt:lpstr>Arial</vt:lpstr>
      <vt:lpstr>Impact</vt:lpstr>
      <vt:lpstr>Courier New</vt:lpstr>
      <vt:lpstr>Adobe Gothic Std B</vt:lpstr>
      <vt:lpstr>Cambria</vt:lpstr>
      <vt:lpstr>Calibri</vt:lpstr>
      <vt:lpstr>Myriad Pro</vt:lpstr>
      <vt:lpstr>ACPE PowerPoint Template</vt:lpstr>
      <vt:lpstr>Default Management</vt:lpstr>
      <vt:lpstr>Default Management Team</vt:lpstr>
      <vt:lpstr>Assisting Borrowers to Avoid Default</vt:lpstr>
      <vt:lpstr>Increasing Recoveries on Defaulted Loans </vt:lpstr>
      <vt:lpstr>PowerPoint Presentation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ASLC PowerPoint Template</dc:title>
  <dc:creator>Kelli M. Bergthold</dc:creator>
  <cp:lastModifiedBy>Sana P. Efird</cp:lastModifiedBy>
  <cp:revision>32</cp:revision>
  <dcterms:created xsi:type="dcterms:W3CDTF">2013-01-31T18:23:06Z</dcterms:created>
  <dcterms:modified xsi:type="dcterms:W3CDTF">2023-10-24T23:18:32Z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0x01010019F750839AB4974094A817038381AE00</vt:lpwstr>
  </property>
  <property fmtid="{D5CDD505-2E9C-101B-9397-08002B2CF9AE}" pid="3" name="_dlc_DocIdItemGuid">
    <vt:lpwstr>09a28b2f-db45-4669-8f4f-3c4b4c8f9fb7</vt:lpwstr>
  </property>
  <property fmtid="{D5CDD505-2E9C-101B-9397-08002B2CF9AE}" pid="4" name="ManagedMetaMT">
    <vt:lpwstr>73;#Documentation|68934945-6e43-4e71-a3dc-58c8ff6b7b84</vt:lpwstr>
  </property>
  <property fmtid="{D5CDD505-2E9C-101B-9397-08002B2CF9AE}" pid="5" name="Order">
    <vt:r8>252600</vt:r8>
  </property>
  <property fmtid="{D5CDD505-2E9C-101B-9397-08002B2CF9AE}" pid="6" name="Department">
    <vt:lpwstr>16</vt:lpwstr>
  </property>
</Properties>
</file>